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8" r:id="rId2"/>
    <p:sldId id="256" r:id="rId3"/>
    <p:sldId id="257" r:id="rId4"/>
  </p:sldIdLst>
  <p:sldSz cx="9144000" cy="6858000" type="screen4x3"/>
  <p:notesSz cx="6858000" cy="9144000"/>
  <p:defaultTextStyle>
    <a:defPPr>
      <a:defRPr lang="sl-S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792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glav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3" name="Ograda datum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29A9E4-0D8B-4AC6-AF70-02B31F3295D7}" type="datetimeFigureOut">
              <a:rPr lang="sl-SI" smtClean="0"/>
              <a:t>27.02.2020</a:t>
            </a:fld>
            <a:endParaRPr lang="sl-SI"/>
          </a:p>
        </p:txBody>
      </p:sp>
      <p:sp>
        <p:nvSpPr>
          <p:cNvPr id="4" name="Ograda stranske slik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l-SI"/>
          </a:p>
        </p:txBody>
      </p:sp>
      <p:sp>
        <p:nvSpPr>
          <p:cNvPr id="5" name="Ograda opomb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2BE158-C2B1-4396-BC72-F123C1FCDA5A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1991164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 dirty="0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2BE158-C2B1-4396-BC72-F123C1FCDA5A}" type="slidenum">
              <a:rPr lang="sl-SI" smtClean="0"/>
              <a:t>1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5490024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Naslovni diapoziti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l-SI" smtClean="0"/>
              <a:t>Uredite slog podnaslova matrice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7DDDF-42C6-4014-83D3-F0A55AD44039}" type="datetimeFigureOut">
              <a:rPr lang="sl-SI" smtClean="0"/>
              <a:t>27.02.2020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F0E54-845F-4A18-8E2C-7F58D8A07D6F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9088601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Naslov in navpično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navpičnega besedila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7DDDF-42C6-4014-83D3-F0A55AD44039}" type="datetimeFigureOut">
              <a:rPr lang="sl-SI" smtClean="0"/>
              <a:t>27.02.2020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F0E54-845F-4A18-8E2C-7F58D8A07D6F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6507624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Navpični naslov in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vpični naslov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navpičnega besedila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7DDDF-42C6-4014-83D3-F0A55AD44039}" type="datetimeFigureOut">
              <a:rPr lang="sl-SI" smtClean="0"/>
              <a:t>27.02.2020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F0E54-845F-4A18-8E2C-7F58D8A07D6F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4333019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7DDDF-42C6-4014-83D3-F0A55AD44039}" type="datetimeFigureOut">
              <a:rPr lang="sl-SI" smtClean="0"/>
              <a:t>27.02.2020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F0E54-845F-4A18-8E2C-7F58D8A07D6F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41791266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Glava odse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7DDDF-42C6-4014-83D3-F0A55AD44039}" type="datetimeFigureOut">
              <a:rPr lang="sl-SI" smtClean="0"/>
              <a:t>27.02.2020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F0E54-845F-4A18-8E2C-7F58D8A07D6F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6041872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ve vsebin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vsebin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7DDDF-42C6-4014-83D3-F0A55AD44039}" type="datetimeFigureOut">
              <a:rPr lang="sl-SI" smtClean="0"/>
              <a:t>27.02.2020</a:t>
            </a:fld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F0E54-845F-4A18-8E2C-7F58D8A07D6F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7479815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Primerja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4" name="Ograda vsebin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5" name="Ograda besedila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6" name="Ograda vsebin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7" name="Ograda datum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7DDDF-42C6-4014-83D3-F0A55AD44039}" type="datetimeFigureOut">
              <a:rPr lang="sl-SI" smtClean="0"/>
              <a:t>27.02.2020</a:t>
            </a:fld>
            <a:endParaRPr lang="sl-SI"/>
          </a:p>
        </p:txBody>
      </p:sp>
      <p:sp>
        <p:nvSpPr>
          <p:cNvPr id="8" name="Ograda no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9" name="Ograda številke diapoz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F0E54-845F-4A18-8E2C-7F58D8A07D6F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8336500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datum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7DDDF-42C6-4014-83D3-F0A55AD44039}" type="datetimeFigureOut">
              <a:rPr lang="sl-SI" smtClean="0"/>
              <a:t>27.02.2020</a:t>
            </a:fld>
            <a:endParaRPr lang="sl-SI"/>
          </a:p>
        </p:txBody>
      </p:sp>
      <p:sp>
        <p:nvSpPr>
          <p:cNvPr id="4" name="Ograda no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5" name="Ograda številke diapoz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F0E54-845F-4A18-8E2C-7F58D8A07D6F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9555262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raz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datum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7DDDF-42C6-4014-83D3-F0A55AD44039}" type="datetimeFigureOut">
              <a:rPr lang="sl-SI" smtClean="0"/>
              <a:t>27.02.2020</a:t>
            </a:fld>
            <a:endParaRPr lang="sl-SI"/>
          </a:p>
        </p:txBody>
      </p:sp>
      <p:sp>
        <p:nvSpPr>
          <p:cNvPr id="3" name="Ograda no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F0E54-845F-4A18-8E2C-7F58D8A07D6F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5889321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besedila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7DDDF-42C6-4014-83D3-F0A55AD44039}" type="datetimeFigureOut">
              <a:rPr lang="sl-SI" smtClean="0"/>
              <a:t>27.02.2020</a:t>
            </a:fld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F0E54-845F-4A18-8E2C-7F58D8A07D6F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3894720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Naslov in sli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slik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l-SI"/>
          </a:p>
        </p:txBody>
      </p:sp>
      <p:sp>
        <p:nvSpPr>
          <p:cNvPr id="4" name="Ograda besedila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7DDDF-42C6-4014-83D3-F0A55AD44039}" type="datetimeFigureOut">
              <a:rPr lang="sl-SI" smtClean="0"/>
              <a:t>27.02.2020</a:t>
            </a:fld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F0E54-845F-4A18-8E2C-7F58D8A07D6F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9385473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43000"/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naslova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E7DDDF-42C6-4014-83D3-F0A55AD44039}" type="datetimeFigureOut">
              <a:rPr lang="sl-SI" smtClean="0"/>
              <a:t>27.02.2020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FF0E54-845F-4A18-8E2C-7F58D8A07D6F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6981888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l-S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630616" cy="2378695"/>
          </a:xfrm>
        </p:spPr>
        <p:txBody>
          <a:bodyPr>
            <a:normAutofit fontScale="90000"/>
          </a:bodyPr>
          <a:lstStyle/>
          <a:p>
            <a:r>
              <a:rPr lang="sl-SI" b="1" dirty="0" smtClean="0">
                <a:solidFill>
                  <a:srgbClr val="7030A0"/>
                </a:solidFill>
              </a:rPr>
              <a:t>Obrazložitev RAČUNOVODSKEGA DELA letnega poročila in ostalega finančnega poslovanja OŠ Stična v letu </a:t>
            </a:r>
            <a:r>
              <a:rPr lang="sl-SI" b="1" dirty="0" smtClean="0">
                <a:solidFill>
                  <a:srgbClr val="7030A0"/>
                </a:solidFill>
              </a:rPr>
              <a:t>2019</a:t>
            </a:r>
            <a:endParaRPr lang="sl-SI" b="1" dirty="0">
              <a:solidFill>
                <a:srgbClr val="7030A0"/>
              </a:solidFill>
            </a:endParaRPr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 flipV="1">
            <a:off x="1371600" y="5638799"/>
            <a:ext cx="45719" cy="45719"/>
          </a:xfrm>
        </p:spPr>
        <p:txBody>
          <a:bodyPr>
            <a:normAutofit fontScale="25000" lnSpcReduction="20000"/>
          </a:bodyPr>
          <a:lstStyle/>
          <a:p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1356221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BILANCA STANJA</a:t>
            </a:r>
            <a:endParaRPr lang="sl-SI" dirty="0"/>
          </a:p>
        </p:txBody>
      </p:sp>
      <p:sp>
        <p:nvSpPr>
          <p:cNvPr id="3" name="Podnaslov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sl-SI" sz="2000" b="1" dirty="0" smtClean="0">
                <a:solidFill>
                  <a:srgbClr val="FF0000"/>
                </a:solidFill>
              </a:rPr>
              <a:t>SREDSTVA</a:t>
            </a:r>
          </a:p>
          <a:p>
            <a:pPr marL="285750" indent="-285750">
              <a:buFontTx/>
              <a:buChar char="-"/>
            </a:pPr>
            <a:endParaRPr lang="sl-SI" sz="1800" dirty="0" smtClean="0"/>
          </a:p>
          <a:p>
            <a:pPr marL="285750" indent="-285750" algn="l">
              <a:buFont typeface="Wingdings" pitchFamily="2" charset="2"/>
              <a:buChar char="q"/>
            </a:pPr>
            <a:r>
              <a:rPr lang="sl-SI" sz="1600" b="1" dirty="0" smtClean="0">
                <a:solidFill>
                  <a:srgbClr val="7030A0"/>
                </a:solidFill>
              </a:rPr>
              <a:t>DOLGOROČNA SREDSTVA IN SREDSTVA V UPRAVLJANJU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sl-SI" sz="1600" b="1" dirty="0" smtClean="0">
                <a:solidFill>
                  <a:srgbClr val="002060"/>
                </a:solidFill>
              </a:rPr>
              <a:t>Neopredmetena sredstva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sl-SI" sz="1600" b="1" dirty="0" smtClean="0">
                <a:solidFill>
                  <a:srgbClr val="002060"/>
                </a:solidFill>
              </a:rPr>
              <a:t>Zemljišča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sl-SI" sz="1600" b="1" dirty="0" smtClean="0">
                <a:solidFill>
                  <a:srgbClr val="002060"/>
                </a:solidFill>
              </a:rPr>
              <a:t>Nepremičnine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sl-SI" sz="1600" b="1" dirty="0" smtClean="0">
                <a:solidFill>
                  <a:srgbClr val="002060"/>
                </a:solidFill>
              </a:rPr>
              <a:t>Oprema</a:t>
            </a:r>
          </a:p>
          <a:p>
            <a:pPr marL="285750" indent="-285750">
              <a:buFont typeface="Wingdings" pitchFamily="2" charset="2"/>
              <a:buChar char="q"/>
            </a:pPr>
            <a:endParaRPr lang="sl-SI" sz="1600" b="1" dirty="0" smtClean="0"/>
          </a:p>
          <a:p>
            <a:pPr marL="285750" indent="-285750" algn="l">
              <a:buFont typeface="Wingdings" pitchFamily="2" charset="2"/>
              <a:buChar char="q"/>
            </a:pPr>
            <a:r>
              <a:rPr lang="sl-SI" sz="1600" b="1" dirty="0" smtClean="0">
                <a:solidFill>
                  <a:srgbClr val="7030A0"/>
                </a:solidFill>
              </a:rPr>
              <a:t>KRATKOROČNA SREDSTVA IN AČR</a:t>
            </a:r>
          </a:p>
          <a:p>
            <a:pPr algn="l"/>
            <a:r>
              <a:rPr lang="sl-SI" sz="1600" b="1" dirty="0" smtClean="0">
                <a:solidFill>
                  <a:srgbClr val="002060"/>
                </a:solidFill>
              </a:rPr>
              <a:t>Denarna sredstva v blagajni, na podračunu, terjatve do kupcev,  uporabnikov EKN, druge kratkoročne terjatve, AČR</a:t>
            </a:r>
          </a:p>
          <a:p>
            <a:pPr marL="285750" indent="-285750" algn="l">
              <a:buFont typeface="Wingdings" pitchFamily="2" charset="2"/>
              <a:buChar char="q"/>
            </a:pPr>
            <a:endParaRPr lang="sl-SI" sz="1600" b="1" dirty="0" smtClean="0"/>
          </a:p>
          <a:p>
            <a:pPr marL="285750" indent="-285750" algn="l">
              <a:buFont typeface="Wingdings" pitchFamily="2" charset="2"/>
              <a:buChar char="q"/>
            </a:pPr>
            <a:r>
              <a:rPr lang="sl-SI" sz="1600" b="1" dirty="0" smtClean="0">
                <a:solidFill>
                  <a:srgbClr val="7030A0"/>
                </a:solidFill>
              </a:rPr>
              <a:t>ZALOGE</a:t>
            </a:r>
          </a:p>
          <a:p>
            <a:pPr marL="285750" indent="-285750">
              <a:buFont typeface="Wingdings" pitchFamily="2" charset="2"/>
              <a:buChar char="q"/>
            </a:pPr>
            <a:endParaRPr lang="sl-SI" sz="1800" dirty="0" smtClean="0"/>
          </a:p>
          <a:p>
            <a:pPr marL="285750" indent="-285750">
              <a:buFont typeface="Wingdings" pitchFamily="2" charset="2"/>
              <a:buChar char="q"/>
            </a:pPr>
            <a:endParaRPr lang="sl-SI" sz="1800" dirty="0" smtClean="0"/>
          </a:p>
          <a:p>
            <a:pPr marL="285750" indent="-285750">
              <a:buFont typeface="Wingdings" pitchFamily="2" charset="2"/>
              <a:buChar char="q"/>
            </a:pPr>
            <a:endParaRPr lang="sl-SI" sz="1800" dirty="0"/>
          </a:p>
          <a:p>
            <a:pPr marL="285750" indent="-285750">
              <a:buFont typeface="Wingdings" pitchFamily="2" charset="2"/>
              <a:buChar char="q"/>
            </a:pPr>
            <a:endParaRPr lang="sl-SI" sz="1800" dirty="0"/>
          </a:p>
        </p:txBody>
      </p:sp>
      <p:sp>
        <p:nvSpPr>
          <p:cNvPr id="5" name="Ograda vsebine 4"/>
          <p:cNvSpPr>
            <a:spLocks noGrp="1"/>
          </p:cNvSpPr>
          <p:nvPr>
            <p:ph sz="half" idx="2"/>
          </p:nvPr>
        </p:nvSpPr>
        <p:spPr>
          <a:xfrm>
            <a:off x="4860032" y="1628800"/>
            <a:ext cx="4038600" cy="4525963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sl-SI" sz="2000" b="1" dirty="0" smtClean="0">
                <a:solidFill>
                  <a:srgbClr val="FF0000"/>
                </a:solidFill>
              </a:rPr>
              <a:t>OBVEZNOSTI DO VIROV SREDSTEV</a:t>
            </a:r>
          </a:p>
          <a:p>
            <a:pPr algn="ctr">
              <a:buFont typeface="Wingdings" pitchFamily="2" charset="2"/>
              <a:buChar char="q"/>
            </a:pPr>
            <a:endParaRPr lang="sl-SI" sz="1600" b="1" dirty="0" smtClean="0">
              <a:solidFill>
                <a:srgbClr val="7030A0"/>
              </a:solidFill>
            </a:endParaRPr>
          </a:p>
          <a:p>
            <a:pPr>
              <a:buFont typeface="Wingdings" pitchFamily="2" charset="2"/>
              <a:buChar char="q"/>
            </a:pPr>
            <a:r>
              <a:rPr lang="sl-SI" sz="1600" b="1" dirty="0" smtClean="0">
                <a:solidFill>
                  <a:srgbClr val="7030A0"/>
                </a:solidFill>
              </a:rPr>
              <a:t>KRATKOROČNE OBVEZNOSTI IN PČR</a:t>
            </a:r>
          </a:p>
          <a:p>
            <a:r>
              <a:rPr lang="sl-SI" sz="1600" b="1" dirty="0" smtClean="0">
                <a:solidFill>
                  <a:srgbClr val="002060"/>
                </a:solidFill>
              </a:rPr>
              <a:t>Kratkoročne obveznosti do zaposlenih, do dobaviteljev, do uporabnikov EKN, druge kratkoročne obveznosti iz poslovanja, PČR</a:t>
            </a:r>
          </a:p>
          <a:p>
            <a:pPr marL="0" indent="0">
              <a:buNone/>
            </a:pPr>
            <a:endParaRPr lang="sl-SI" sz="1600" b="1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sl-SI" sz="1600" b="1" dirty="0" smtClean="0">
              <a:solidFill>
                <a:srgbClr val="002060"/>
              </a:solidFill>
            </a:endParaRPr>
          </a:p>
          <a:p>
            <a:pPr>
              <a:buFont typeface="Wingdings" pitchFamily="2" charset="2"/>
              <a:buChar char="q"/>
            </a:pPr>
            <a:r>
              <a:rPr lang="sl-SI" sz="1600" b="1" dirty="0" smtClean="0">
                <a:solidFill>
                  <a:srgbClr val="7030A0"/>
                </a:solidFill>
              </a:rPr>
              <a:t>LASTNI VIRI IN DOLGOROČNE OBVEZNOSTI</a:t>
            </a:r>
          </a:p>
          <a:p>
            <a:r>
              <a:rPr lang="sl-SI" sz="1600" b="1" dirty="0" smtClean="0">
                <a:solidFill>
                  <a:srgbClr val="002060"/>
                </a:solidFill>
              </a:rPr>
              <a:t>Dolgoročne pasivne časovne razmejitve</a:t>
            </a:r>
          </a:p>
          <a:p>
            <a:r>
              <a:rPr lang="sl-SI" sz="1600" b="1" dirty="0" smtClean="0">
                <a:solidFill>
                  <a:srgbClr val="002060"/>
                </a:solidFill>
              </a:rPr>
              <a:t>Obveznosti za sredstva prejeta v upravljanje</a:t>
            </a:r>
          </a:p>
          <a:p>
            <a:r>
              <a:rPr lang="sl-SI" sz="1600" b="1" dirty="0" smtClean="0">
                <a:solidFill>
                  <a:srgbClr val="002060"/>
                </a:solidFill>
              </a:rPr>
              <a:t>Presežek prihodkov nad odhodki</a:t>
            </a:r>
          </a:p>
          <a:p>
            <a:pPr algn="ctr">
              <a:buFont typeface="Wingdings" pitchFamily="2" charset="2"/>
              <a:buChar char="q"/>
            </a:pPr>
            <a:endParaRPr lang="sl-SI" sz="1600" b="1" dirty="0" smtClean="0">
              <a:solidFill>
                <a:srgbClr val="7030A0"/>
              </a:solidFill>
            </a:endParaRPr>
          </a:p>
          <a:p>
            <a:pPr marL="0" indent="0" algn="ctr">
              <a:buNone/>
            </a:pPr>
            <a:endParaRPr lang="sl-SI" sz="2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9153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20000"/>
              <a:lumOff val="80000"/>
            </a:schemeClr>
          </a:solidFill>
        </p:spPr>
        <p:txBody>
          <a:bodyPr/>
          <a:lstStyle/>
          <a:p>
            <a:r>
              <a:rPr lang="sl-SI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Viri za nabavo sredstev</a:t>
            </a:r>
            <a:endParaRPr lang="sl-SI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" name="Ograda vsebine 4"/>
          <p:cNvSpPr>
            <a:spLocks noGrp="1"/>
          </p:cNvSpPr>
          <p:nvPr>
            <p:ph idx="1"/>
          </p:nvPr>
        </p:nvSpPr>
        <p:spPr>
          <a:solidFill>
            <a:schemeClr val="accent3">
              <a:lumMod val="20000"/>
              <a:lumOff val="80000"/>
            </a:schemeClr>
          </a:solidFill>
        </p:spPr>
        <p:txBody>
          <a:bodyPr>
            <a:normAutofit fontScale="70000" lnSpcReduction="20000"/>
          </a:bodyPr>
          <a:lstStyle/>
          <a:p>
            <a:pPr algn="ctr">
              <a:buFont typeface="Wingdings" pitchFamily="2" charset="2"/>
              <a:buChar char="q"/>
            </a:pPr>
            <a:endParaRPr lang="sl-SI" sz="1600" b="1" dirty="0" smtClean="0">
              <a:solidFill>
                <a:srgbClr val="7030A0"/>
              </a:solidFill>
            </a:endParaRPr>
          </a:p>
          <a:p>
            <a:pPr>
              <a:buFont typeface="Wingdings" pitchFamily="2" charset="2"/>
              <a:buChar char="q"/>
            </a:pPr>
            <a:r>
              <a:rPr lang="sl-SI" sz="1800" b="1" dirty="0" smtClean="0">
                <a:solidFill>
                  <a:srgbClr val="7030A0"/>
                </a:solidFill>
              </a:rPr>
              <a:t>Iz sredstev občinskega proračuna – občine Ivančna </a:t>
            </a:r>
            <a:r>
              <a:rPr lang="sl-SI" sz="1800" b="1" dirty="0" smtClean="0">
                <a:solidFill>
                  <a:srgbClr val="7030A0"/>
                </a:solidFill>
              </a:rPr>
              <a:t>Gorica		125.446,36 €: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sl-SI" sz="1800" b="1" dirty="0" smtClean="0">
                <a:solidFill>
                  <a:srgbClr val="7030A0"/>
                </a:solidFill>
              </a:rPr>
              <a:t>86.475,48 € - obnova sanitarij na podružnični šoli Stična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sl-SI" sz="1800" b="1" dirty="0" smtClean="0">
                <a:solidFill>
                  <a:srgbClr val="7030A0"/>
                </a:solidFill>
              </a:rPr>
              <a:t>19.979,13 € - nakup računalniške opreme in dostopnih točk – projekt SIO2020	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sl-SI" sz="1800" b="1" dirty="0" smtClean="0">
                <a:solidFill>
                  <a:srgbClr val="7030A0"/>
                </a:solidFill>
              </a:rPr>
              <a:t>10.351,06 € - obnova varnostne razsvetljave na matični šoli in podružnični šoli Višnja Gora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sl-SI" sz="1800" b="1" dirty="0" smtClean="0">
                <a:solidFill>
                  <a:srgbClr val="7030A0"/>
                </a:solidFill>
              </a:rPr>
              <a:t>  6.327,69 € - izdelava predalnikov za učence 5. razreda v Sredni šoli Josipa Jurčiča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sl-SI" sz="1800" b="1" dirty="0" smtClean="0">
                <a:solidFill>
                  <a:srgbClr val="7030A0"/>
                </a:solidFill>
              </a:rPr>
              <a:t>  2.313,00 € - menjava reflektorjev na podružnični šoli Višnja Gora </a:t>
            </a:r>
            <a:endParaRPr lang="sl-SI" sz="1800" b="1" dirty="0" smtClean="0">
              <a:solidFill>
                <a:srgbClr val="7030A0"/>
              </a:solidFill>
            </a:endParaRPr>
          </a:p>
          <a:p>
            <a:pPr marL="0" indent="0">
              <a:buNone/>
            </a:pPr>
            <a:endParaRPr lang="sl-SI" sz="1800" b="1" dirty="0" smtClean="0">
              <a:solidFill>
                <a:srgbClr val="7030A0"/>
              </a:solidFill>
            </a:endParaRPr>
          </a:p>
          <a:p>
            <a:pPr marL="0" indent="0">
              <a:buNone/>
            </a:pPr>
            <a:r>
              <a:rPr lang="sl-SI" sz="1800" b="1" dirty="0" smtClean="0">
                <a:solidFill>
                  <a:srgbClr val="7030A0"/>
                </a:solidFill>
              </a:rPr>
              <a:t>        </a:t>
            </a:r>
            <a:r>
              <a:rPr lang="sl-SI" sz="1800" b="1" dirty="0" smtClean="0">
                <a:solidFill>
                  <a:srgbClr val="7030A0"/>
                </a:solidFill>
              </a:rPr>
              <a:t>         </a:t>
            </a:r>
          </a:p>
          <a:p>
            <a:pPr>
              <a:buFont typeface="Wingdings" pitchFamily="2" charset="2"/>
              <a:buChar char="q"/>
            </a:pPr>
            <a:r>
              <a:rPr lang="sl-SI" sz="1800" b="1" dirty="0" smtClean="0">
                <a:solidFill>
                  <a:srgbClr val="7030A0"/>
                </a:solidFill>
              </a:rPr>
              <a:t>Iz sredstev državnega proračuna – MIZŠ			 26.716,69 €</a:t>
            </a:r>
          </a:p>
          <a:p>
            <a:pPr marL="0" indent="0">
              <a:buNone/>
            </a:pPr>
            <a:r>
              <a:rPr lang="sl-SI" sz="1800" b="1" dirty="0" smtClean="0">
                <a:solidFill>
                  <a:srgbClr val="7030A0"/>
                </a:solidFill>
              </a:rPr>
              <a:t>          </a:t>
            </a:r>
            <a:r>
              <a:rPr lang="sl-SI" sz="1800" b="1" dirty="0" smtClean="0">
                <a:solidFill>
                  <a:srgbClr val="7030A0"/>
                </a:solidFill>
              </a:rPr>
              <a:t>(</a:t>
            </a:r>
            <a:r>
              <a:rPr lang="sl-SI" sz="1800" b="1" dirty="0" smtClean="0">
                <a:solidFill>
                  <a:srgbClr val="7030A0"/>
                </a:solidFill>
              </a:rPr>
              <a:t>učila, knjige, učbeniki, strokovna literatura)</a:t>
            </a:r>
          </a:p>
          <a:p>
            <a:pPr marL="0" indent="0">
              <a:buNone/>
            </a:pPr>
            <a:endParaRPr lang="sl-SI" sz="1800" b="1" dirty="0" smtClean="0">
              <a:solidFill>
                <a:srgbClr val="7030A0"/>
              </a:solidFill>
            </a:endParaRPr>
          </a:p>
          <a:p>
            <a:pPr lvl="0">
              <a:buFont typeface="Wingdings" pitchFamily="2" charset="2"/>
              <a:buChar char="q"/>
            </a:pPr>
            <a:r>
              <a:rPr lang="sl-SI" sz="1800" b="1" dirty="0">
                <a:solidFill>
                  <a:srgbClr val="7030A0"/>
                </a:solidFill>
              </a:rPr>
              <a:t>Iz sredstev presežka preteklih </a:t>
            </a:r>
            <a:r>
              <a:rPr lang="sl-SI" sz="1800" b="1" dirty="0" smtClean="0">
                <a:solidFill>
                  <a:srgbClr val="7030A0"/>
                </a:solidFill>
              </a:rPr>
              <a:t>let				 22.469,64 €</a:t>
            </a:r>
            <a:endParaRPr lang="sl-SI" sz="1800" b="1" dirty="0" smtClean="0">
              <a:solidFill>
                <a:srgbClr val="7030A0"/>
              </a:solidFill>
            </a:endParaRPr>
          </a:p>
          <a:p>
            <a:pPr lvl="0">
              <a:buFont typeface="Wingdings" pitchFamily="2" charset="2"/>
              <a:buChar char="q"/>
            </a:pPr>
            <a:endParaRPr lang="sl-SI" sz="1800" b="1" dirty="0">
              <a:solidFill>
                <a:srgbClr val="7030A0"/>
              </a:solidFill>
            </a:endParaRPr>
          </a:p>
          <a:p>
            <a:pPr lvl="0">
              <a:buFont typeface="Wingdings" pitchFamily="2" charset="2"/>
              <a:buChar char="q"/>
            </a:pPr>
            <a:r>
              <a:rPr lang="sl-SI" sz="1800" b="1" dirty="0" smtClean="0">
                <a:solidFill>
                  <a:srgbClr val="7030A0"/>
                </a:solidFill>
              </a:rPr>
              <a:t>Iz projekta SIO 2020 (</a:t>
            </a:r>
            <a:r>
              <a:rPr lang="sl-SI" sz="1800" b="1" dirty="0" smtClean="0">
                <a:solidFill>
                  <a:srgbClr val="7030A0"/>
                </a:solidFill>
              </a:rPr>
              <a:t>Arnes)				 30.994,23 </a:t>
            </a:r>
            <a:r>
              <a:rPr lang="sl-SI" sz="1800" b="1" dirty="0" smtClean="0">
                <a:solidFill>
                  <a:srgbClr val="7030A0"/>
                </a:solidFill>
              </a:rPr>
              <a:t>€</a:t>
            </a:r>
            <a:endParaRPr lang="sl-SI" sz="1800" b="1" dirty="0">
              <a:solidFill>
                <a:srgbClr val="7030A0"/>
              </a:solidFill>
            </a:endParaRPr>
          </a:p>
          <a:p>
            <a:pPr marL="0" indent="0">
              <a:buNone/>
            </a:pPr>
            <a:endParaRPr lang="sl-SI" sz="1800" b="1" dirty="0" smtClean="0">
              <a:solidFill>
                <a:srgbClr val="7030A0"/>
              </a:solidFill>
            </a:endParaRPr>
          </a:p>
          <a:p>
            <a:pPr>
              <a:buFont typeface="Wingdings" pitchFamily="2" charset="2"/>
              <a:buChar char="q"/>
            </a:pPr>
            <a:r>
              <a:rPr lang="sl-SI" sz="1800" b="1" dirty="0" smtClean="0">
                <a:solidFill>
                  <a:srgbClr val="7030A0"/>
                </a:solidFill>
              </a:rPr>
              <a:t>Iz lastnih </a:t>
            </a:r>
            <a:r>
              <a:rPr lang="sl-SI" sz="1800" b="1" dirty="0" smtClean="0">
                <a:solidFill>
                  <a:srgbClr val="7030A0"/>
                </a:solidFill>
              </a:rPr>
              <a:t>sredstev:					   3.438,30 €</a:t>
            </a:r>
            <a:endParaRPr lang="sl-SI" sz="1800" b="1" dirty="0" smtClean="0">
              <a:solidFill>
                <a:srgbClr val="7030A0"/>
              </a:solidFill>
            </a:endParaRPr>
          </a:p>
          <a:p>
            <a:pPr marL="0" indent="0">
              <a:buNone/>
            </a:pPr>
            <a:endParaRPr lang="sl-SI" sz="1800" b="1" dirty="0" smtClean="0">
              <a:solidFill>
                <a:srgbClr val="7030A0"/>
              </a:solidFill>
            </a:endParaRPr>
          </a:p>
          <a:p>
            <a:pPr>
              <a:buFont typeface="Wingdings" pitchFamily="2" charset="2"/>
              <a:buChar char="q"/>
            </a:pPr>
            <a:r>
              <a:rPr lang="sl-SI" sz="1800" b="1" dirty="0" smtClean="0">
                <a:solidFill>
                  <a:srgbClr val="7030A0"/>
                </a:solidFill>
              </a:rPr>
              <a:t>Iz sredstev šolskega </a:t>
            </a:r>
            <a:r>
              <a:rPr lang="sl-SI" sz="1800" b="1" dirty="0" smtClean="0">
                <a:solidFill>
                  <a:srgbClr val="7030A0"/>
                </a:solidFill>
              </a:rPr>
              <a:t>sklada				   1.858,34 €</a:t>
            </a:r>
          </a:p>
          <a:p>
            <a:pPr>
              <a:buFont typeface="Wingdings" pitchFamily="2" charset="2"/>
              <a:buChar char="q"/>
            </a:pPr>
            <a:endParaRPr lang="sl-SI" sz="1800" b="1" dirty="0">
              <a:solidFill>
                <a:srgbClr val="7030A0"/>
              </a:solidFill>
            </a:endParaRPr>
          </a:p>
          <a:p>
            <a:pPr>
              <a:buFont typeface="Wingdings" pitchFamily="2" charset="2"/>
              <a:buChar char="q"/>
            </a:pPr>
            <a:r>
              <a:rPr lang="sl-SI" sz="1800" b="1" dirty="0" smtClean="0">
                <a:solidFill>
                  <a:srgbClr val="7030A0"/>
                </a:solidFill>
              </a:rPr>
              <a:t>Iz sredstev donacij	</a:t>
            </a:r>
            <a:r>
              <a:rPr lang="sl-SI" sz="1800" b="1" dirty="0" smtClean="0">
                <a:solidFill>
                  <a:srgbClr val="7030A0"/>
                </a:solidFill>
              </a:rPr>
              <a:t>				  </a:t>
            </a:r>
            <a:r>
              <a:rPr lang="sl-SI" sz="1800" b="1" dirty="0" smtClean="0">
                <a:solidFill>
                  <a:srgbClr val="7030A0"/>
                </a:solidFill>
              </a:rPr>
              <a:t> 3.667,48 €</a:t>
            </a:r>
            <a:r>
              <a:rPr lang="sl-SI" sz="1800" b="1" dirty="0" smtClean="0">
                <a:solidFill>
                  <a:srgbClr val="7030A0"/>
                </a:solidFill>
              </a:rPr>
              <a:t>		</a:t>
            </a:r>
            <a:r>
              <a:rPr lang="sl-SI" sz="1600" b="1" dirty="0" smtClean="0">
                <a:solidFill>
                  <a:srgbClr val="7030A0"/>
                </a:solidFill>
              </a:rPr>
              <a:t>				</a:t>
            </a:r>
          </a:p>
          <a:p>
            <a:pPr marL="0" indent="0">
              <a:buNone/>
            </a:pPr>
            <a:endParaRPr lang="sl-SI" sz="1600" b="1" dirty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sl-SI" sz="1600" b="1" dirty="0" smtClean="0">
              <a:solidFill>
                <a:srgbClr val="002060"/>
              </a:solidFill>
            </a:endParaRPr>
          </a:p>
          <a:p>
            <a:endParaRPr lang="sl-SI" sz="1600" b="1" dirty="0" smtClean="0">
              <a:solidFill>
                <a:srgbClr val="002060"/>
              </a:solidFill>
            </a:endParaRPr>
          </a:p>
          <a:p>
            <a:endParaRPr lang="sl-SI" sz="1600" b="1" dirty="0">
              <a:solidFill>
                <a:srgbClr val="7030A0"/>
              </a:solidFill>
            </a:endParaRPr>
          </a:p>
        </p:txBody>
      </p:sp>
      <p:sp>
        <p:nvSpPr>
          <p:cNvPr id="3" name="Podnaslov 2"/>
          <p:cNvSpPr>
            <a:spLocks noGrp="1"/>
          </p:cNvSpPr>
          <p:nvPr>
            <p:ph type="subTitle" idx="4294967295"/>
          </p:nvPr>
        </p:nvSpPr>
        <p:spPr>
          <a:xfrm>
            <a:off x="0" y="5589240"/>
            <a:ext cx="45719" cy="49560"/>
          </a:xfrm>
          <a:noFill/>
        </p:spPr>
        <p:txBody>
          <a:bodyPr>
            <a:normAutofit fontScale="25000" lnSpcReduction="20000"/>
          </a:bodyPr>
          <a:lstStyle/>
          <a:p>
            <a:pPr marL="285750" indent="-285750" algn="l">
              <a:buFont typeface="Wingdings" pitchFamily="2" charset="2"/>
              <a:buChar char="q"/>
            </a:pPr>
            <a:endParaRPr lang="sl-SI" sz="1600" b="1" dirty="0" smtClean="0"/>
          </a:p>
          <a:p>
            <a:pPr marL="0" indent="0">
              <a:buNone/>
            </a:pPr>
            <a:endParaRPr lang="sl-SI" sz="1800" dirty="0" smtClean="0"/>
          </a:p>
          <a:p>
            <a:pPr marL="285750" indent="-285750">
              <a:buFont typeface="Wingdings" pitchFamily="2" charset="2"/>
              <a:buChar char="q"/>
            </a:pPr>
            <a:endParaRPr lang="sl-SI" sz="1800" dirty="0"/>
          </a:p>
          <a:p>
            <a:pPr marL="285750" indent="-285750">
              <a:buFont typeface="Wingdings" pitchFamily="2" charset="2"/>
              <a:buChar char="q"/>
            </a:pPr>
            <a:endParaRPr lang="sl-SI" sz="1800" dirty="0"/>
          </a:p>
        </p:txBody>
      </p:sp>
    </p:spTree>
    <p:extLst>
      <p:ext uri="{BB962C8B-B14F-4D97-AF65-F5344CB8AC3E}">
        <p14:creationId xmlns:p14="http://schemas.microsoft.com/office/powerpoint/2010/main" val="2121197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ova tema">
  <a:themeElements>
    <a:clrScheme name="Pisar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isar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ova tema">
  <a:themeElements>
    <a:clrScheme name="Pisar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isar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193</TotalTime>
  <Words>112</Words>
  <Application>Microsoft Office PowerPoint</Application>
  <PresentationFormat>Diaprojekcija na zaslonu (4:3)</PresentationFormat>
  <Paragraphs>53</Paragraphs>
  <Slides>3</Slides>
  <Notes>1</Notes>
  <HiddenSlides>0</HiddenSlides>
  <MMClips>0</MMClips>
  <ScaleCrop>false</ScaleCrop>
  <HeadingPairs>
    <vt:vector size="6" baseType="variant">
      <vt:variant>
        <vt:lpstr>Uporabljene pisave</vt:lpstr>
      </vt:variant>
      <vt:variant>
        <vt:i4>3</vt:i4>
      </vt:variant>
      <vt:variant>
        <vt:lpstr>Tema</vt:lpstr>
      </vt:variant>
      <vt:variant>
        <vt:i4>1</vt:i4>
      </vt:variant>
      <vt:variant>
        <vt:lpstr>Naslovi diapozitivov</vt:lpstr>
      </vt:variant>
      <vt:variant>
        <vt:i4>3</vt:i4>
      </vt:variant>
    </vt:vector>
  </HeadingPairs>
  <TitlesOfParts>
    <vt:vector size="7" baseType="lpstr">
      <vt:lpstr>Arial</vt:lpstr>
      <vt:lpstr>Calibri</vt:lpstr>
      <vt:lpstr>Wingdings</vt:lpstr>
      <vt:lpstr>Officeova tema</vt:lpstr>
      <vt:lpstr>Obrazložitev RAČUNOVODSKEGA DELA letnega poročila in ostalega finančnega poslovanja OŠ Stična v letu 2019</vt:lpstr>
      <vt:lpstr>BILANCA STANJA</vt:lpstr>
      <vt:lpstr>Viri za nabavo sredstev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BILANCA STANJA</dc:title>
  <dc:creator>Melita</dc:creator>
  <cp:lastModifiedBy>Melita</cp:lastModifiedBy>
  <cp:revision>31</cp:revision>
  <dcterms:created xsi:type="dcterms:W3CDTF">2013-02-20T15:19:25Z</dcterms:created>
  <dcterms:modified xsi:type="dcterms:W3CDTF">2020-02-27T08:24:57Z</dcterms:modified>
</cp:coreProperties>
</file>